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6007" y="229683"/>
            <a:ext cx="4866385" cy="645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29615" y="7306857"/>
            <a:ext cx="453898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290" rIns="0" bIns="0" rtlCol="0" vert="horz">
            <a:spAutoFit/>
          </a:bodyPr>
          <a:lstStyle/>
          <a:p>
            <a:pPr algn="ctr" marL="7620">
              <a:lnSpc>
                <a:spcPct val="100000"/>
              </a:lnSpc>
              <a:spcBef>
                <a:spcPts val="270"/>
              </a:spcBef>
            </a:pPr>
            <a:r>
              <a:rPr dirty="0"/>
              <a:t>Proposed</a:t>
            </a:r>
            <a:r>
              <a:rPr dirty="0" spc="-5"/>
              <a:t> </a:t>
            </a:r>
            <a:r>
              <a:rPr dirty="0"/>
              <a:t>Russell County</a:t>
            </a:r>
            <a:r>
              <a:rPr dirty="0" spc="10"/>
              <a:t> </a:t>
            </a:r>
            <a:r>
              <a:rPr dirty="0"/>
              <a:t>Host</a:t>
            </a:r>
            <a:r>
              <a:rPr dirty="0" spc="-5"/>
              <a:t> </a:t>
            </a:r>
            <a:r>
              <a:rPr dirty="0"/>
              <a:t>Fee</a:t>
            </a:r>
            <a:r>
              <a:rPr dirty="0" spc="-15"/>
              <a:t> </a:t>
            </a:r>
            <a:r>
              <a:rPr dirty="0" spc="-10"/>
              <a:t>Agreement</a:t>
            </a:r>
          </a:p>
          <a:p>
            <a:pPr algn="ctr" marL="7620">
              <a:lnSpc>
                <a:spcPct val="100000"/>
              </a:lnSpc>
              <a:spcBef>
                <a:spcPts val="150"/>
              </a:spcBef>
            </a:pPr>
            <a:r>
              <a:rPr dirty="0" sz="1800"/>
              <a:t>Projected</a:t>
            </a:r>
            <a:r>
              <a:rPr dirty="0" sz="1800" spc="-10"/>
              <a:t> </a:t>
            </a:r>
            <a:r>
              <a:rPr dirty="0" sz="1800"/>
              <a:t>Host Fee, Tonage, and</a:t>
            </a:r>
            <a:r>
              <a:rPr dirty="0" sz="1800" spc="5"/>
              <a:t> </a:t>
            </a:r>
            <a:r>
              <a:rPr dirty="0" sz="1800" spc="-10"/>
              <a:t>Savings</a:t>
            </a:r>
            <a:endParaRPr sz="18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31519" y="1056132"/>
          <a:ext cx="8845550" cy="589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/>
                <a:gridCol w="520700"/>
                <a:gridCol w="603250"/>
                <a:gridCol w="920115"/>
                <a:gridCol w="889635"/>
                <a:gridCol w="1002664"/>
                <a:gridCol w="1115695"/>
                <a:gridCol w="1094104"/>
                <a:gridCol w="991870"/>
                <a:gridCol w="1402079"/>
              </a:tblGrid>
              <a:tr h="184150">
                <a:tc gridSpan="2">
                  <a:txBody>
                    <a:bodyPr/>
                    <a:lstStyle/>
                    <a:p>
                      <a:pPr marL="241935">
                        <a:lnSpc>
                          <a:spcPts val="131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Year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Increase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Host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Fee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Tons Per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Year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Fee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Tonnage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Rebate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Trucking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Tipping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Fee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80264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1,250,000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1,250,000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1,312,500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1,812,500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2,205,000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2,705,000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9083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5,017,500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9024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7,517,500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9083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5,017,500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9024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7,517,500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2,315,250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2,815,250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2,431,013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2,931,013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2,552,563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3,052,563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2,680,191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3,180,191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2,814,201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3,314,201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12,793,218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15,293,218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17,810,718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22,810,718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2,954,911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3,454,911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3,102,656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3,602,656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3,257,789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3,757,789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1.71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3,420,679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3,920,679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3,591,713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4,091,713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16,327,748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18,827,748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24,750,000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34,138,466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6,000,000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7,500,000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41,638,466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3,771,298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4,271,298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1.98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3,959,863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4,459,863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2.08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4,157,856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4,657,856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2">
                  <a:txBody>
                    <a:bodyPr/>
                    <a:lstStyle/>
                    <a:p>
                      <a:pPr marL="241935">
                        <a:lnSpc>
                          <a:spcPts val="1310"/>
                        </a:lnSpc>
                      </a:pPr>
                      <a:r>
                        <a:rPr dirty="0" sz="1100" spc="-20" b="1">
                          <a:latin typeface="Calibri"/>
                          <a:cs typeface="Calibri"/>
                        </a:rPr>
                        <a:t>Year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Increase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Host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Fee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69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Tons Per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Year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Fee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Tonnage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Rebate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Trucking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Tipping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Fee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Savings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4,365,749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4,865,749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4,584,037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5,084,037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20,838,804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23,338,804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34,750,000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54,977,269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8,000,000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64,977,269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4,813,238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5,313,238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r" marR="1714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5,053,900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5,553,900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4" name="object 4" descr=""/>
          <p:cNvSpPr txBox="1"/>
          <p:nvPr/>
        </p:nvSpPr>
        <p:spPr>
          <a:xfrm rot="18900000">
            <a:off x="2890996" y="3285286"/>
            <a:ext cx="4316474" cy="124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765"/>
              </a:lnSpc>
            </a:pPr>
            <a:r>
              <a:rPr dirty="0" sz="9750" spc="-10">
                <a:solidFill>
                  <a:srgbClr val="FF0000"/>
                </a:solidFill>
                <a:latin typeface="Arial"/>
                <a:cs typeface="Arial"/>
              </a:rPr>
              <a:t>DRAFT</a:t>
            </a:r>
            <a:endParaRPr sz="9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*Starting</a:t>
            </a:r>
            <a:r>
              <a:rPr dirty="0" spc="-5"/>
              <a:t> </a:t>
            </a:r>
            <a:r>
              <a:rPr dirty="0"/>
              <a:t>at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end</a:t>
            </a:r>
            <a:r>
              <a:rPr dirty="0" spc="1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2052</a:t>
            </a:r>
            <a:r>
              <a:rPr dirty="0" spc="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Increase</a:t>
            </a:r>
            <a:r>
              <a:rPr dirty="0" spc="-20"/>
              <a:t> </a:t>
            </a:r>
            <a:r>
              <a:rPr dirty="0"/>
              <a:t>will</a:t>
            </a:r>
            <a:r>
              <a:rPr dirty="0" spc="-5"/>
              <a:t> </a:t>
            </a:r>
            <a:r>
              <a:rPr dirty="0"/>
              <a:t>use</a:t>
            </a:r>
            <a:r>
              <a:rPr dirty="0" spc="-20"/>
              <a:t> </a:t>
            </a:r>
            <a:r>
              <a:rPr dirty="0"/>
              <a:t>CPI,</a:t>
            </a:r>
            <a:r>
              <a:rPr dirty="0" spc="10"/>
              <a:t> </a:t>
            </a:r>
            <a:r>
              <a:rPr dirty="0"/>
              <a:t>not</a:t>
            </a:r>
            <a:r>
              <a:rPr dirty="0" spc="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/>
              <a:t>exceed</a:t>
            </a:r>
            <a:r>
              <a:rPr dirty="0" spc="-5"/>
              <a:t> </a:t>
            </a:r>
            <a:r>
              <a:rPr dirty="0" spc="-25"/>
              <a:t>3%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290" rIns="0" bIns="0" rtlCol="0" vert="horz">
            <a:spAutoFit/>
          </a:bodyPr>
          <a:lstStyle/>
          <a:p>
            <a:pPr algn="ctr" marL="7620">
              <a:lnSpc>
                <a:spcPct val="100000"/>
              </a:lnSpc>
              <a:spcBef>
                <a:spcPts val="270"/>
              </a:spcBef>
            </a:pPr>
            <a:r>
              <a:rPr dirty="0"/>
              <a:t>Proposed</a:t>
            </a:r>
            <a:r>
              <a:rPr dirty="0" spc="-5"/>
              <a:t> </a:t>
            </a:r>
            <a:r>
              <a:rPr dirty="0"/>
              <a:t>Russell County</a:t>
            </a:r>
            <a:r>
              <a:rPr dirty="0" spc="10"/>
              <a:t> </a:t>
            </a:r>
            <a:r>
              <a:rPr dirty="0"/>
              <a:t>Host</a:t>
            </a:r>
            <a:r>
              <a:rPr dirty="0" spc="-5"/>
              <a:t> </a:t>
            </a:r>
            <a:r>
              <a:rPr dirty="0"/>
              <a:t>Fee</a:t>
            </a:r>
            <a:r>
              <a:rPr dirty="0" spc="-15"/>
              <a:t> </a:t>
            </a:r>
            <a:r>
              <a:rPr dirty="0" spc="-10"/>
              <a:t>Agreement</a:t>
            </a:r>
          </a:p>
          <a:p>
            <a:pPr algn="ctr" marL="7620">
              <a:lnSpc>
                <a:spcPct val="100000"/>
              </a:lnSpc>
              <a:spcBef>
                <a:spcPts val="150"/>
              </a:spcBef>
            </a:pPr>
            <a:r>
              <a:rPr dirty="0" sz="1800"/>
              <a:t>Projected</a:t>
            </a:r>
            <a:r>
              <a:rPr dirty="0" sz="1800" spc="-10"/>
              <a:t> </a:t>
            </a:r>
            <a:r>
              <a:rPr dirty="0" sz="1800"/>
              <a:t>Host Fee, Tonage, and</a:t>
            </a:r>
            <a:r>
              <a:rPr dirty="0" sz="1800" spc="5"/>
              <a:t> </a:t>
            </a:r>
            <a:r>
              <a:rPr dirty="0" sz="1800" spc="-10"/>
              <a:t>Savings</a:t>
            </a:r>
            <a:endParaRPr sz="18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31519" y="1056132"/>
          <a:ext cx="8845550" cy="520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/>
                <a:gridCol w="520700"/>
                <a:gridCol w="603250"/>
                <a:gridCol w="920115"/>
                <a:gridCol w="889635"/>
                <a:gridCol w="1002664"/>
                <a:gridCol w="1115695"/>
                <a:gridCol w="1094104"/>
                <a:gridCol w="991870"/>
                <a:gridCol w="1402079"/>
              </a:tblGrid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5,306,595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5,806,595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5,571,925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6,071,925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5,850,521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6,350,521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26,596,181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29,096,181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44,750,000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81,573,450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1051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94,073,450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3.07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6,143,048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6,643,048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1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0452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2984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6,327,339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51689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495934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39433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69723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6,827,339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6,517,159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7,017,159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6,712,674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7,212,674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6,914,054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7,414,054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32,614,274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35,114,274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54,750,000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3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114,187,724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1051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15,000,000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54800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129,187,724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7,121,476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7,621,476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7,335,120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7,835,120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7,555,174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8,055,174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3.89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7,781,829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8,281,829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4.01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8,015,284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8,515,284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37,808,882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40,308,882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Date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64,750,000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3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151,996,606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3,500,000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1051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14,000,000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17,500,000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54800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169,496,606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8,255,742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8,755,742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8,503,414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9,003,414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8,758,517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9,258,517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9,021,272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9,521,272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9,291,911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69659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9,791,911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Year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10,000,000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1907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43,830,856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180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8227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8003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18490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46,330,856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40 Year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74,750,000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3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195,827,462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1051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16,000,000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20,000,000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54800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215,827,462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marL="215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2066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1310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10"/>
                        </a:lnSpc>
                        <a:tabLst>
                          <a:tab pos="60325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4.79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1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2,000,000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297180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9,570,668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51625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946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9306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624205" algn="l"/>
                        </a:tabLst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10,070,668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15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41 Year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310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76,750,000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3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205,398,130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40322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4,100,000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31051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16,400,000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tabLst>
                          <a:tab pos="208279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20,500,000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10"/>
                        </a:lnSpc>
                        <a:tabLst>
                          <a:tab pos="548005" algn="l"/>
                        </a:tabLst>
                      </a:pPr>
                      <a:r>
                        <a:rPr dirty="0" sz="1100" spc="-5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225,898,130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569468" y="2151037"/>
            <a:ext cx="11493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0" b="1">
                <a:latin typeface="Calibri"/>
                <a:cs typeface="Calibri"/>
              </a:rPr>
              <a:t>*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 rot="18900000">
            <a:off x="2890996" y="3285286"/>
            <a:ext cx="4316474" cy="1240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765"/>
              </a:lnSpc>
            </a:pPr>
            <a:r>
              <a:rPr dirty="0" sz="9750" spc="-10">
                <a:solidFill>
                  <a:srgbClr val="FF0000"/>
                </a:solidFill>
                <a:latin typeface="Arial"/>
                <a:cs typeface="Arial"/>
              </a:rPr>
              <a:t>DRAFT</a:t>
            </a:r>
            <a:endParaRPr sz="9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Derek Fletcher</dc:creator>
  <dc:title>Russell County Reclamation 2-26-24.xlsx</dc:title>
  <dcterms:created xsi:type="dcterms:W3CDTF">2024-03-07T21:05:03Z</dcterms:created>
  <dcterms:modified xsi:type="dcterms:W3CDTF">2024-03-07T21:05:03Z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2024-02-28T00:00:00Z</vt:filetime>
  </property>
  <property fmtid="{D5CDD505-2E9C-101B-9397-08002B2CF9AE}" pid="3" name="LastSaved">
    <vt:filetime>2024-03-07T00:00:00Z</vt:filetime>
  </property>
  <property fmtid="{D5CDD505-2E9C-101B-9397-08002B2CF9AE}" pid="4" name="Producer">
    <vt:lpwstr>Microsoft: Print To PDF</vt:lpwstr>
  </property>
</Properties>
</file>